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11" r:id="rId4"/>
    <p:sldId id="257" r:id="rId6"/>
    <p:sldId id="258" r:id="rId7"/>
    <p:sldId id="259" r:id="rId8"/>
    <p:sldId id="260" r:id="rId9"/>
    <p:sldId id="261" r:id="rId10"/>
    <p:sldId id="262" r:id="rId11"/>
    <p:sldId id="263" r:id="rId12"/>
    <p:sldId id="264" r:id="rId13"/>
    <p:sldId id="265" r:id="rId14"/>
    <p:sldId id="29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96" r:id="rId35"/>
    <p:sldId id="285" r:id="rId36"/>
    <p:sldId id="286" r:id="rId37"/>
    <p:sldId id="287" r:id="rId38"/>
    <p:sldId id="297" r:id="rId39"/>
    <p:sldId id="288" r:id="rId40"/>
    <p:sldId id="298" r:id="rId41"/>
    <p:sldId id="310" r:id="rId42"/>
    <p:sldId id="289" r:id="rId43"/>
    <p:sldId id="290" r:id="rId44"/>
    <p:sldId id="299" r:id="rId45"/>
    <p:sldId id="300" r:id="rId46"/>
    <p:sldId id="301" r:id="rId47"/>
    <p:sldId id="302" r:id="rId48"/>
    <p:sldId id="303" r:id="rId49"/>
    <p:sldId id="304" r:id="rId50"/>
    <p:sldId id="305" r:id="rId51"/>
    <p:sldId id="306" r:id="rId52"/>
    <p:sldId id="307" r:id="rId53"/>
    <p:sldId id="308" r:id="rId54"/>
    <p:sldId id="309" r:id="rId55"/>
    <p:sldId id="291" r:id="rId56"/>
    <p:sldId id="292" r:id="rId57"/>
    <p:sldId id="293" r:id="rId5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687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slide" Target="slides/slide2.xml"/><Relationship Id="rId59" Type="http://schemas.openxmlformats.org/officeDocument/2006/relationships/presProps" Target="presProps.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4.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上册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74a8b168e51442c41048c3#tid=6881fc70d5ecdb0009cae6e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选择性必修下册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6.xml"/><Relationship Id="rId4" Type="http://schemas.openxmlformats.org/officeDocument/2006/relationships/slide" Target="slide33.xml"/><Relationship Id="rId3" Type="http://schemas.openxmlformats.org/officeDocument/2006/relationships/slide" Target="slide19.xml"/><Relationship Id="rId2" Type="http://schemas.openxmlformats.org/officeDocument/2006/relationships/image" Target="../media/image10.jpeg"/><Relationship Id="rId1" Type="http://schemas.openxmlformats.org/officeDocument/2006/relationships/slide" Target="slide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5_1#082d481e8?pid=ede86c0cc&amp;color=0,0,0&amp;vtp=1&amp;bt=1&amp;bbb=1"/>
          <p:cNvSpPr/>
          <p:nvPr/>
        </p:nvSpPr>
        <p:spPr>
          <a:xfrm>
            <a:off x="612648" y="468000"/>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6_BD.16_1#7accf4e5b?bid=1&amp;pid=082d481e8&amp;color=0,0,0&amp;vtp=1"/>
          <p:cNvSpPr/>
          <p:nvPr/>
        </p:nvSpPr>
        <p:spPr>
          <a:xfrm>
            <a:off x="1430212" y="1106683"/>
            <a:ext cx="2090738" cy="3144457"/>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wéi(</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)幕</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wéi(</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)持</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脊zhuī(</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zhuī(</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tuī(</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)广</a:t>
            </a:r>
            <a:endParaRPr lang="en-US" altLang="zh-CN" sz="2800" dirty="0"/>
          </a:p>
        </p:txBody>
      </p:sp>
      <p:sp>
        <p:nvSpPr>
          <p:cNvPr id="4" name="QB_6_AN.17_1#7accf4e5b.bracket?pid=082d481e8&amp;color=0,0,0&amp;vpa=8&amp;vtp=1"/>
          <p:cNvSpPr/>
          <p:nvPr/>
        </p:nvSpPr>
        <p:spPr>
          <a:xfrm>
            <a:off x="2080294" y="1114303"/>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帷</a:t>
            </a:r>
            <a:endParaRPr lang="en-US" altLang="zh-CN" sz="2800" dirty="0"/>
          </a:p>
        </p:txBody>
      </p:sp>
      <p:sp>
        <p:nvSpPr>
          <p:cNvPr id="5" name="QB_6_AN.18_1#7accf4e5b.bracket?pid=082d481e8&amp;color=0,0,0&amp;vpa=9&amp;vtp=1"/>
          <p:cNvSpPr/>
          <p:nvPr/>
        </p:nvSpPr>
        <p:spPr>
          <a:xfrm>
            <a:off x="2080294" y="1762003"/>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维</a:t>
            </a:r>
            <a:endParaRPr lang="en-US" altLang="zh-CN" sz="2800" dirty="0"/>
          </a:p>
        </p:txBody>
      </p:sp>
      <p:sp>
        <p:nvSpPr>
          <p:cNvPr id="6" name="QB_6_AN.19_1#7accf4e5b.bracket?pid=082d481e8&amp;color=0,0,0&amp;vpa=10&amp;vtp=1"/>
          <p:cNvSpPr/>
          <p:nvPr/>
        </p:nvSpPr>
        <p:spPr>
          <a:xfrm>
            <a:off x="2534319" y="2409703"/>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椎</a:t>
            </a:r>
            <a:endParaRPr lang="en-US" altLang="zh-CN" sz="2800" dirty="0"/>
          </a:p>
        </p:txBody>
      </p:sp>
      <p:sp>
        <p:nvSpPr>
          <p:cNvPr id="7" name="QB_6_AN.20_1#7accf4e5b.bracket?pid=082d481e8&amp;color=0,0,0&amp;vpa=11&amp;vtp=1"/>
          <p:cNvSpPr/>
          <p:nvPr/>
        </p:nvSpPr>
        <p:spPr>
          <a:xfrm>
            <a:off x="2178719" y="3057403"/>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锥</a:t>
            </a:r>
            <a:endParaRPr lang="en-US" altLang="zh-CN" sz="2800" dirty="0"/>
          </a:p>
        </p:txBody>
      </p:sp>
      <p:sp>
        <p:nvSpPr>
          <p:cNvPr id="8" name="QB_6_AN.21_1#7accf4e5b.bracket?pid=082d481e8&amp;color=0,0,0&amp;vpa=12&amp;vtp=1"/>
          <p:cNvSpPr/>
          <p:nvPr/>
        </p:nvSpPr>
        <p:spPr>
          <a:xfrm>
            <a:off x="1942180" y="3684148"/>
            <a:ext cx="6159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推</a:t>
            </a:r>
            <a:endParaRPr lang="en-US" altLang="zh-CN" sz="2800" dirty="0"/>
          </a:p>
        </p:txBody>
      </p:sp>
      <p:sp>
        <p:nvSpPr>
          <p:cNvPr id="14" name="QB_6_BD.16_1#7accf4e5b?bid=1&amp;pid=082d481e8&amp;color=0,0,0&amp;vtp=1"/>
          <p:cNvSpPr/>
          <p:nvPr/>
        </p:nvSpPr>
        <p:spPr>
          <a:xfrm>
            <a:off x="612649" y="2413799"/>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5" name="SystemAddBraceShape"/>
          <p:cNvSpPr/>
          <p:nvPr/>
        </p:nvSpPr>
        <p:spPr>
          <a:xfrm>
            <a:off x="1112712" y="1360683"/>
            <a:ext cx="190500" cy="2746312"/>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46e93de84?bid=2&amp;pid=082d481e8&amp;color=0,0,0&amp;vtp=1"/>
          <p:cNvSpPr/>
          <p:nvPr/>
        </p:nvSpPr>
        <p:spPr>
          <a:xfrm>
            <a:off x="1430212" y="468000"/>
            <a:ext cx="2170113" cy="2496757"/>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破zh</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)粉</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钢dìnɡ(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)蓝</a:t>
            </a:r>
            <a:endParaRPr lang="en-US" altLang="zh-CN" sz="2800" dirty="0"/>
          </a:p>
        </p:txBody>
      </p:sp>
      <p:sp>
        <p:nvSpPr>
          <p:cNvPr id="3" name="QB_6_AN.23_1#46e93de84.bracket?pid=082d481e8&amp;color=0,0,0&amp;vpa=13&amp;vtp=1"/>
          <p:cNvSpPr/>
          <p:nvPr/>
        </p:nvSpPr>
        <p:spPr>
          <a:xfrm>
            <a:off x="2613694" y="475620"/>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绽</a:t>
            </a:r>
            <a:endParaRPr lang="en-US" altLang="zh-CN" sz="2800" dirty="0"/>
          </a:p>
        </p:txBody>
      </p:sp>
      <p:sp>
        <p:nvSpPr>
          <p:cNvPr id="4" name="QB_6_AN.24_1#46e93de84.bracket?pid=082d481e8&amp;color=0,0,0&amp;vpa=14&amp;vtp=1"/>
          <p:cNvSpPr/>
          <p:nvPr/>
        </p:nvSpPr>
        <p:spPr>
          <a:xfrm>
            <a:off x="2199355" y="1123320"/>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淀</a:t>
            </a:r>
            <a:endParaRPr lang="en-US" altLang="zh-CN" sz="2800" dirty="0"/>
          </a:p>
        </p:txBody>
      </p:sp>
      <p:sp>
        <p:nvSpPr>
          <p:cNvPr id="5" name="QB_6_AN.25_1#46e93de84.bracket?pid=082d481e8&amp;color=0,0,0&amp;vpa=15&amp;vtp=1"/>
          <p:cNvSpPr/>
          <p:nvPr/>
        </p:nvSpPr>
        <p:spPr>
          <a:xfrm>
            <a:off x="2554955" y="1771020"/>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锭</a:t>
            </a:r>
            <a:endParaRPr lang="en-US" altLang="zh-CN" sz="2800" dirty="0"/>
          </a:p>
        </p:txBody>
      </p:sp>
      <p:sp>
        <p:nvSpPr>
          <p:cNvPr id="6" name="QB_6_AN.26_1#46e93de84.bracket?pid=082d481e8&amp;color=0,0,0&amp;vpa=16&amp;vtp=1"/>
          <p:cNvSpPr/>
          <p:nvPr/>
        </p:nvSpPr>
        <p:spPr>
          <a:xfrm>
            <a:off x="2199355" y="2397765"/>
            <a:ext cx="6159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靛</a:t>
            </a:r>
            <a:endParaRPr lang="en-US" altLang="zh-CN" sz="2800" dirty="0"/>
          </a:p>
        </p:txBody>
      </p:sp>
      <p:sp>
        <p:nvSpPr>
          <p:cNvPr id="7" name="QB_6_BD.22_1#46e93de84?bid=2&amp;pid=082d481e8&amp;color=0,0,0&amp;vtp=1"/>
          <p:cNvSpPr/>
          <p:nvPr/>
        </p:nvSpPr>
        <p:spPr>
          <a:xfrm>
            <a:off x="612649" y="1455076"/>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8" name="SystemAddBraceShape"/>
          <p:cNvSpPr/>
          <p:nvPr/>
        </p:nvSpPr>
        <p:spPr>
          <a:xfrm>
            <a:off x="1112712" y="722000"/>
            <a:ext cx="165100" cy="2106232"/>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7_1#afdc5b8f4?pid=ede86c0cc&amp;color=0,0,0&amp;vtp=1&amp;bt=1&amp;bbb=1"/>
          <p:cNvSpPr/>
          <p:nvPr/>
        </p:nvSpPr>
        <p:spPr>
          <a:xfrm>
            <a:off x="612648" y="468000"/>
            <a:ext cx="10963656" cy="121551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贯串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·贯穿</a:t>
            </a:r>
            <a:endParaRPr lang="en-US" altLang="zh-CN" sz="2800" dirty="0"/>
          </a:p>
        </p:txBody>
      </p:sp>
      <p:pic>
        <p:nvPicPr>
          <p:cNvPr id="3" name="QB_5_BD.27_1#afdc5b8f4?pid=ede86c0cc&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982221"/>
            <a:ext cx="192024" cy="192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27_2#afdc5b8f4?pid=ede86c0cc&amp;color=0,0,0&amp;vtp=1&amp;bbb=1&amp;hb=1"/>
          <p:cNvSpPr/>
          <p:nvPr/>
        </p:nvSpPr>
        <p:spPr>
          <a:xfrm>
            <a:off x="612648" y="1758193"/>
            <a:ext cx="10963656" cy="1849057"/>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贯串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一般只指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从头到尾穿过一个或一系列事物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用于较抽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象的事物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贯穿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除了指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从头到尾穿过一个或一系列事物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可用于抽象的事物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也可用于具体的事物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5_BD.27_2#afdc5b8f4?pid=ede86c0cc&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860202"/>
            <a:ext cx="192024" cy="192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BD.27_3#afdc5b8f4?pid=ede86c0cc&amp;color=0,0,0&amp;vtp=1&amp;bbb=1"/>
          <p:cNvSpPr/>
          <p:nvPr/>
        </p:nvSpPr>
        <p:spPr>
          <a:xfrm>
            <a:off x="612648" y="3672718"/>
            <a:ext cx="11245850" cy="563182"/>
          </a:xfrm>
          <a:prstGeom prst="rect">
            <a:avLst/>
          </a:prstGeom>
          <a:noFill/>
        </p:spPr>
        <p:txBody>
          <a:bodyPr wrap="none" lIns="0" tIns="0" rIns="0" bIns="0" rtlCol="0" anchor="t"/>
          <a:lstStyle/>
          <a:p>
            <a:pPr algn="l" latinLnBrk="1">
              <a:lnSpc>
                <a:spcPts val="50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这条铁路</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该省南北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，在经济发展过程中发挥了重要作用。</a:t>
            </a:r>
            <a:endParaRPr lang="en-US" altLang="zh-CN" sz="100" dirty="0"/>
          </a:p>
        </p:txBody>
      </p:sp>
      <p:sp>
        <p:nvSpPr>
          <p:cNvPr id="7" name="QB_5_AN.28_1#afdc5b8f4.blank?pid=ede86c0cc&amp;color=0,0,0&amp;vpa=17&amp;vtp=1&amp;bbb=1"/>
          <p:cNvSpPr/>
          <p:nvPr/>
        </p:nvSpPr>
        <p:spPr>
          <a:xfrm>
            <a:off x="3164555" y="3630808"/>
            <a:ext cx="973138" cy="563182"/>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贯穿</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9_1#3eadf7581?pid=ede86c0cc&amp;color=0,0,0&amp;vtp=1&amp;bt=1&amp;bbb=1"/>
          <p:cNvSpPr/>
          <p:nvPr/>
        </p:nvSpPr>
        <p:spPr>
          <a:xfrm>
            <a:off x="612648" y="468000"/>
            <a:ext cx="10963656" cy="1215835"/>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p:txBody>
      </p:sp>
      <p:sp>
        <p:nvSpPr>
          <p:cNvPr id="3" name="QB_6_BD.30_1#be9362c24?pid=3eadf7581&amp;color=0,0,0&amp;vtp=1&amp;bbb=1"/>
          <p:cNvSpPr/>
          <p:nvPr/>
        </p:nvSpPr>
        <p:spPr>
          <a:xfrm>
            <a:off x="612648" y="1757875"/>
            <a:ext cx="10963656" cy="37921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：比喻话说得简短而能切中要害。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：形容诗文、表演等有感染力，使人心情激动。</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：比喻基础稳固，不容易动摇。</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：跟另一人或事物比较起来显得远远不如。</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⑤</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：形容名声极大。</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⑥</a:t>
            </a:r>
            <a:r>
              <a:rPr kumimoji="0" lang="en-US" altLang="zh-CN" sz="2800" b="0" i="0" u="none" strike="noStrike" kern="1200" cap="none" spc="-5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5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：比喻文章像波涛一样壮阔起伏，也比喻思潮的起伏变化。</a:t>
            </a:r>
            <a:endParaRPr lang="en-US" altLang="zh-CN" sz="2800" dirty="0"/>
          </a:p>
        </p:txBody>
      </p:sp>
      <p:sp>
        <p:nvSpPr>
          <p:cNvPr id="4" name="QB_6_AN.31_1#be9362c24.blank?pid=3eadf7581&amp;color=0,0,0&amp;vpa=18&amp;vtp=1&amp;bbb=1"/>
          <p:cNvSpPr/>
          <p:nvPr/>
        </p:nvSpPr>
        <p:spPr>
          <a:xfrm>
            <a:off x="978566" y="1727395"/>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一针见血</a:t>
            </a:r>
            <a:endParaRPr lang="en-US" altLang="zh-CN" sz="2800" dirty="0"/>
          </a:p>
        </p:txBody>
      </p:sp>
      <p:sp>
        <p:nvSpPr>
          <p:cNvPr id="6" name="QB_6_AN.33_1#be9362c24.blank?pid=3eadf7581&amp;color=0,0,0&amp;vpa=19&amp;vtp=1&amp;bbb=1"/>
          <p:cNvSpPr/>
          <p:nvPr/>
        </p:nvSpPr>
        <p:spPr>
          <a:xfrm>
            <a:off x="978566" y="2375095"/>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扣人心弦</a:t>
            </a:r>
            <a:endParaRPr lang="en-US" altLang="zh-CN" sz="2800" dirty="0"/>
          </a:p>
        </p:txBody>
      </p:sp>
      <p:sp>
        <p:nvSpPr>
          <p:cNvPr id="8" name="QB_6_AN.35_1#be9362c24.blank?pid=3eadf7581&amp;color=0,0,0&amp;vpa=20&amp;vtp=1&amp;bbb=1"/>
          <p:cNvSpPr/>
          <p:nvPr/>
        </p:nvSpPr>
        <p:spPr>
          <a:xfrm>
            <a:off x="978566" y="3022795"/>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根深蒂固</a:t>
            </a:r>
            <a:endParaRPr lang="en-US" altLang="zh-CN" sz="2800" dirty="0"/>
          </a:p>
        </p:txBody>
      </p:sp>
      <p:sp>
        <p:nvSpPr>
          <p:cNvPr id="10" name="QB_6_AN.37_1#be9362c24.blank?pid=3eadf7581&amp;color=0,0,0&amp;vpa=21&amp;vtp=1&amp;bbb=1"/>
          <p:cNvSpPr/>
          <p:nvPr/>
        </p:nvSpPr>
        <p:spPr>
          <a:xfrm>
            <a:off x="978566" y="3670495"/>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相形见绌</a:t>
            </a:r>
            <a:endParaRPr lang="en-US" altLang="zh-CN" sz="2800" dirty="0"/>
          </a:p>
        </p:txBody>
      </p:sp>
      <p:sp>
        <p:nvSpPr>
          <p:cNvPr id="12" name="QB_6_AN.39_1#be9362c24.blank?pid=3eadf7581&amp;color=0,0,0&amp;vpa=22&amp;vtp=1&amp;bbb=1"/>
          <p:cNvSpPr/>
          <p:nvPr/>
        </p:nvSpPr>
        <p:spPr>
          <a:xfrm>
            <a:off x="978566" y="4318195"/>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赫赫有名</a:t>
            </a:r>
            <a:endParaRPr lang="en-US" altLang="zh-CN" sz="2800" dirty="0"/>
          </a:p>
        </p:txBody>
      </p:sp>
      <p:sp>
        <p:nvSpPr>
          <p:cNvPr id="14" name="QB_6_AN.41_1#be9362c24.blank?pid=3eadf7581&amp;color=0,0,0&amp;vpa=23&amp;vtp=1&amp;bbb=1"/>
          <p:cNvSpPr/>
          <p:nvPr/>
        </p:nvSpPr>
        <p:spPr>
          <a:xfrm>
            <a:off x="969041" y="4944940"/>
            <a:ext cx="1655763" cy="553657"/>
          </a:xfrm>
          <a:prstGeom prst="rect">
            <a:avLst/>
          </a:prstGeom>
          <a:noFill/>
        </p:spPr>
        <p:txBody>
          <a:bodyPr wrap="none" lIns="0" tIns="0" rIns="0" bIns="0" rtlCol="0" anchor="t"/>
          <a:lstStyle/>
          <a:p>
            <a:pPr algn="ctr" latinLnBrk="1">
              <a:lnSpc>
                <a:spcPts val="4900"/>
              </a:lnSpc>
            </a:pPr>
            <a:r>
              <a:rPr lang="en-US" altLang="zh-CN" sz="2800" b="1" i="0" spc="-5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波澜起伏</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wipe(left)">
                                      <p:cBhvr>
                                        <p:cTn id="39" dur="500"/>
                                        <p:tgtEl>
                                          <p:spTgt spid="12">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wipe(left)">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wipe(left)">
                                      <p:cBhvr>
                                        <p:cTn id="47" dur="500"/>
                                        <p:tgtEl>
                                          <p:spTgt spid="14">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wipe(left)">
                                      <p:cBhvr>
                                        <p:cTn id="5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2" grpId="0" animBg="1" build="p"/>
      <p:bldP spid="1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2_1#209312c36?pid=ede86c0cc&amp;color=0,0,0&amp;vtp=1&amp;bt=1&amp;bbb=1&amp;hb=1"/>
          <p:cNvSpPr/>
          <p:nvPr/>
        </p:nvSpPr>
        <p:spPr>
          <a:xfrm>
            <a:off x="612648" y="468000"/>
            <a:ext cx="10963656" cy="4506532"/>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正确使用俗语</a:t>
            </a:r>
            <a:endParaRPr lang="en-US" altLang="zh-CN" sz="2800" dirty="0"/>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将下列俗语填入文中横线上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恰当的一项是(</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农历是我国的传统历法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相传创始于夏代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故又叫夏历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它是阴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阳合历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闰年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古人又把一个太阳年分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个节气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便于农事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古人还用十天干和十二地支搭配纪年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为一甲子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周而复始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是说干支不能搞错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形容办事认真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毫不含糊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我国古代天文学家为了制订历法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指导农事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经常观察日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月星辰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43_1#209312c36.bracket?pid=ede86c0cc&amp;color=0,0,0&amp;vpa=24&amp;vtp=1"/>
          <p:cNvSpPr/>
          <p:nvPr/>
        </p:nvSpPr>
        <p:spPr>
          <a:xfrm>
            <a:off x="7646067" y="1047755"/>
            <a:ext cx="515938" cy="520192"/>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5_BD.42_2#209312c36.choices?pid=ede86c0cc&amp;color=0,0,0&amp;vtp=1&amp;bbb=1"/>
          <p:cNvSpPr/>
          <p:nvPr/>
        </p:nvSpPr>
        <p:spPr>
          <a:xfrm>
            <a:off x="612648" y="4982088"/>
            <a:ext cx="10963656" cy="1077532"/>
          </a:xfrm>
          <a:prstGeom prst="rect">
            <a:avLst/>
          </a:prstGeom>
          <a:noFill/>
        </p:spPr>
        <p:txBody>
          <a:bodyPr wrap="none" lIns="0" tIns="0" rIns="0" bIns="0" rtlCol="0" anchor="t"/>
          <a:lstStyle/>
          <a:p>
            <a:pPr latinLnBrk="1">
              <a:lnSpc>
                <a:spcPts val="4500"/>
              </a:lnSpc>
              <a:tabLst>
                <a:tab pos="5589270" algn="l"/>
              </a:tabLst>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丁是丁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，卯是卯</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一口唾沫一个钉</a:t>
            </a:r>
            <a:endParaRPr lang="en-US" altLang="zh-CN" sz="2800" dirty="0"/>
          </a:p>
          <a:p>
            <a:pPr latinLnBrk="1">
              <a:lnSpc>
                <a:spcPts val="4400"/>
              </a:lnSpc>
              <a:tabLst>
                <a:tab pos="5589270" algn="l"/>
              </a:tabLst>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一是一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，二是二</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桥归桥，路归路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4_1#209312c36?pid=ede86c0cc&amp;color=0,0,0&amp;vtp=1&amp;bt=1&amp;bbb=1&amp;hb=1"/>
          <p:cNvSpPr/>
          <p:nvPr/>
        </p:nvSpPr>
        <p:spPr>
          <a:xfrm>
            <a:off x="612648" y="468000"/>
            <a:ext cx="10963656" cy="38063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A项，丁是丁，卯是卯：形容对事认真，一丝不苟，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毫不含糊。</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项，一口唾沫一个钉：比喻守信用，说话算数，也形容人霸道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，说出</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话来别人必须照办</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。C项，一是一，二是二：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形容说话做事老老实实，</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是一不二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。D项，桥归桥，路归路：比喻二者互不相干</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，也比喻事情明</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明白白地摆在那里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。根据“干支不能搞错，形容办事认真，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丝毫不含糊”</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，应填“丁是丁，卯是卯”。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35f66171?pid=ede86c0cc&amp;color=0,0,0&amp;vtp=1&amp;bt=1&amp;bbb=1&amp;hb=1"/>
          <p:cNvSpPr/>
          <p:nvPr/>
        </p:nvSpPr>
        <p:spPr>
          <a:xfrm>
            <a:off x="612648" y="468000"/>
            <a:ext cx="10963656" cy="443985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正确使用俗语</a:t>
            </a:r>
            <a:endParaRPr lang="en-US" altLang="zh-CN" sz="2800" dirty="0"/>
          </a:p>
          <a:p>
            <a:pPr latinLnBrk="1">
              <a:lnSpc>
                <a:spcPts val="5100"/>
              </a:lnSpc>
            </a:pPr>
            <a:r>
              <a:rPr lang="en-US" altLang="zh-CN" sz="2800" b="0" i="0" spc="-5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俗语</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是通俗并广泛流行的定型的语句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简练而形象化</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大多数是</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劳动人民创造出来的</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反映人民的生活经验和愿望。也叫俗话。如</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，业</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内一位专家指出</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：把治污仅仅当成一种花钱的赔本买卖</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，而不是当成市</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场经济中的产业</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，只能是按倒葫芦瓢起来（“按倒葫芦瓢起来</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”比喻问题</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一个接一个</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，刚解决一个，另一个又冒了出来，使人应接不暇）。</a:t>
            </a:r>
            <a:endParaRPr lang="en-US" altLang="zh-CN" sz="2800" spc="-5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95f278bc?pid=e53c462eb&amp;color=0,0,0&amp;vtp=1&amp;bt=1&amp;bbb=1"/>
          <p:cNvSpPr/>
          <p:nvPr/>
        </p:nvSpPr>
        <p:spPr>
          <a:xfrm>
            <a:off x="612648" y="466344"/>
            <a:ext cx="10963656" cy="612775"/>
          </a:xfrm>
          <a:prstGeom prst="rect">
            <a:avLst/>
          </a:prstGeom>
          <a:noFill/>
        </p:spPr>
        <p:txBody>
          <a:bodyPr wrap="none" lIns="0" tIns="0" rIns="0" bIns="0" rtlCol="0" anchor="t"/>
          <a:lstStyle/>
          <a:p>
            <a:pPr algn="l" latinLnBrk="1">
              <a:lnSpc>
                <a:spcPts val="54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000" dirty="0"/>
          </a:p>
        </p:txBody>
      </p:sp>
      <p:sp>
        <p:nvSpPr>
          <p:cNvPr id="3" name="QB_5_BD.45_1#6a67805d1?pid=595f278bc&amp;color=0,0,0&amp;vtp=1&amp;bbb=1"/>
          <p:cNvSpPr/>
          <p:nvPr/>
        </p:nvSpPr>
        <p:spPr>
          <a:xfrm>
            <a:off x="612648" y="1149477"/>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5_BD.45_2#6a67805d1?pid=595f278bc&amp;color=0,0,0&amp;tib=255,255,255&amp;vip=25#28&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36977" y="1850390"/>
            <a:ext cx="5268325" cy="42383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AN.46_1#6a67805d1.blank?pid=595f278bc&amp;color=0,0,0&amp;vpa=25&amp;vtp=1"/>
          <p:cNvSpPr/>
          <p:nvPr/>
        </p:nvSpPr>
        <p:spPr>
          <a:xfrm>
            <a:off x="6360824" y="2238760"/>
            <a:ext cx="1511266" cy="219514"/>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“浑盖之争”</a:t>
            </a:r>
            <a:endParaRPr lang="en-US" altLang="zh-CN" sz="2100" dirty="0"/>
          </a:p>
        </p:txBody>
      </p:sp>
      <p:sp>
        <p:nvSpPr>
          <p:cNvPr id="6" name="QB_5_AN.47_1#6a67805d1.blank?pid=595f278bc&amp;color=0,0,0&amp;vpa=26&amp;vtp=1"/>
          <p:cNvSpPr/>
          <p:nvPr/>
        </p:nvSpPr>
        <p:spPr>
          <a:xfrm>
            <a:off x="6681650" y="3598055"/>
            <a:ext cx="989149" cy="219514"/>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盖天说</a:t>
            </a:r>
            <a:endParaRPr lang="en-US" altLang="zh-CN" sz="2100" dirty="0"/>
          </a:p>
        </p:txBody>
      </p:sp>
      <p:sp>
        <p:nvSpPr>
          <p:cNvPr id="7" name="QB_5_AN.48_1#6a67805d1.blank?pid=595f278bc&amp;color=0,0,0&amp;vpa=27&amp;vtp=1"/>
          <p:cNvSpPr/>
          <p:nvPr/>
        </p:nvSpPr>
        <p:spPr>
          <a:xfrm>
            <a:off x="4452744" y="4881365"/>
            <a:ext cx="3326474" cy="227956"/>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详尽介绍“浑盖之争”</a:t>
            </a:r>
            <a:endParaRPr lang="en-US" altLang="zh-CN" sz="2100" dirty="0"/>
          </a:p>
        </p:txBody>
      </p:sp>
      <p:sp>
        <p:nvSpPr>
          <p:cNvPr id="8" name="QB_5_AN.49_1#6a67805d1.blank?pid=595f278bc&amp;color=0,0,0&amp;vpa=28&amp;vtp=1"/>
          <p:cNvSpPr/>
          <p:nvPr/>
        </p:nvSpPr>
        <p:spPr>
          <a:xfrm>
            <a:off x="4068668" y="5724492"/>
            <a:ext cx="1753012" cy="202628"/>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中国天文学史</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6d9f4fb35?pid=595f278bc&amp;color=0,0,0&amp;vtp=1&amp;bt=1&amp;bbb=1&amp;hb=1"/>
          <p:cNvSpPr/>
          <p:nvPr/>
        </p:nvSpPr>
        <p:spPr>
          <a:xfrm>
            <a:off x="612648" y="468000"/>
            <a:ext cx="10963656" cy="3806635"/>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本文回顾了我国古代关于①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的认识的争论，介绍了几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种主要学说，以中国古代天文学上的一场持续千余年之久的学术争论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为话题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，分析了这场争论的影响、意义、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特点及其所体现的②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，表达了对③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的赞美之情，普及了中国古</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代天文学方面的知识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AN.51_1#6d9f4fb35.blank?pid=595f278bc&amp;color=0,0,0&amp;vpa=29&amp;vtp=1&amp;bbb=1"/>
          <p:cNvSpPr/>
          <p:nvPr/>
        </p:nvSpPr>
        <p:spPr>
          <a:xfrm>
            <a:off x="5601366" y="1085220"/>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宇宙结构</a:t>
            </a:r>
            <a:endParaRPr lang="en-US" altLang="zh-CN" sz="2800" dirty="0"/>
          </a:p>
        </p:txBody>
      </p:sp>
      <p:sp>
        <p:nvSpPr>
          <p:cNvPr id="4" name="QB_5_AN.52_1#6d9f4fb35.blank?pid=595f278bc&amp;color=0,0,0&amp;vpa=30&amp;vtp=1&amp;bbb=1&amp;hb=1"/>
          <p:cNvSpPr/>
          <p:nvPr/>
        </p:nvSpPr>
        <p:spPr>
          <a:xfrm>
            <a:off x="612648" y="2380620"/>
            <a:ext cx="10963656" cy="1207072"/>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科学原则</a:t>
            </a:r>
            <a:endParaRPr lang="en-US" altLang="zh-CN" sz="2800" dirty="0"/>
          </a:p>
        </p:txBody>
      </p:sp>
      <p:sp>
        <p:nvSpPr>
          <p:cNvPr id="5" name="QB_5_AN.53_1#6d9f4fb35.blank?pid=595f278bc&amp;color=0,0,0&amp;vpa=31&amp;vtp=1&amp;bbb=1"/>
          <p:cNvSpPr/>
          <p:nvPr/>
        </p:nvSpPr>
        <p:spPr>
          <a:xfrm>
            <a:off x="3289966" y="3028320"/>
            <a:ext cx="383063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古人的智慧和探究精神</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2e2a36e1.fixed?pid=84c1e08d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3#22e2a36e1"/>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84c1e08dc.fixed?pid=73a85f7d9&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第四单元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科学与文化论著研习——求真求实</a:t>
            </a:r>
            <a:endParaRPr lang="en-US" altLang="zh-CN" sz="4000" dirty="0"/>
          </a:p>
        </p:txBody>
      </p:sp>
      <p:sp>
        <p:nvSpPr>
          <p:cNvPr id="3" name="C_2#84c1e08dc"/>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mc:AlternateContent xmlns:mc="http://schemas.openxmlformats.org/markup-compatibility/2006">
        <mc:Choice xmlns:a14="http://schemas.microsoft.com/office/drawing/2010/main" Requires="a14">
          <p:sp>
            <p:nvSpPr>
              <p:cNvPr id="4" name="C_2#84c1e08dc.fixed?pid=73a85f7d9&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第14课</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天文学上的旷世之争</a:t>
                </a:r>
                <a:endParaRPr lang="en-US" altLang="zh-CN" sz="3200" dirty="0"/>
              </a:p>
            </p:txBody>
          </p:sp>
        </mc:Choice>
        <mc:Fallback>
          <p:sp>
            <p:nvSpPr>
              <p:cNvPr id="4" name="C_2#84c1e08dc.fixed?pid=73a85f7d9&amp;color=0,173,163&amp;vtp=1&amp;bbb=1"/>
              <p:cNvSpPr>
                <a:spLocks noRot="1" noChangeAspect="1" noMove="1" noResize="1" noEditPoints="1" noAdjustHandles="1" noChangeArrowheads="1" noChangeShapeType="1" noTextEdit="1"/>
              </p:cNvSpPr>
              <p:nvPr/>
            </p:nvSpPr>
            <p:spPr>
              <a:xfrm>
                <a:off x="877824" y="3493008"/>
                <a:ext cx="10981944" cy="1019048"/>
              </a:xfrm>
              <a:prstGeom prst="rect">
                <a:avLst/>
              </a:prstGeom>
              <a:blipFill rotWithShape="1">
                <a:blip r:embed="rId1"/>
                <a:stretch>
                  <a:fillRect l="-2" t="-1795" r="5" b="37"/>
                </a:stretch>
              </a:blipFill>
            </p:spPr>
            <p:txBody>
              <a:bodyPr/>
              <a:lstStyle/>
              <a:p>
                <a:r>
                  <a:rPr lang="zh-CN" altLang="en-US">
                    <a:noFill/>
                  </a:rPr>
                  <a:t> </a:t>
                </a:r>
              </a:p>
            </p:txBody>
          </p:sp>
        </mc:Fallback>
      </mc:AlternateContent>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7758e06af?pid=22e2a36e1&amp;color=0,0,0&amp;vtp=1&amp;bt=1&amp;bbb=1&amp;hb=1"/>
          <p:cNvSpPr/>
          <p:nvPr/>
        </p:nvSpPr>
        <p:spPr>
          <a:xfrm>
            <a:off x="612648" y="468000"/>
            <a:ext cx="10963656" cy="445401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在科学史上</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，天文学的发展，历来波澜起伏，曲折复杂，</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扣人心弦。</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在西方</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，人们熟知的是哥白尼“日心说”与托勒密“地心说</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”旷日持久的争</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，正是这场争论</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，推动了天文学的发展以及天文学领域哥白尼革命的</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发生</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，最终促成了近代科学的建立。那么，在东方的中国</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，在对宇宙结</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构的认识上</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，又存在什么样的争论呢?</a:t>
            </a:r>
            <a:r>
              <a:rPr lang="en-US" altLang="zh-CN" sz="2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为丰富同学们的认知</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，学校拟在</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科技馆举行</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“东方宇宙结构认知展”，请根据课文内容，完成任务。</a:t>
            </a:r>
            <a:endParaRPr lang="en-US" altLang="zh-CN" sz="2800" spc="-5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dcc0d349?pid=22e2a36e1&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理解概念，梳理脉络</a:t>
            </a:r>
            <a:endParaRPr lang="en-US" altLang="zh-CN" sz="3000" dirty="0"/>
          </a:p>
        </p:txBody>
      </p:sp>
      <p:sp>
        <p:nvSpPr>
          <p:cNvPr id="3" name="QB_5_BD.54_1#91dacb1f5?pid=2dcc0d349&amp;color=0,0,0&amp;vtp=1&amp;bbb=1&amp;hb=1"/>
          <p:cNvSpPr/>
          <p:nvPr/>
        </p:nvSpPr>
        <p:spPr>
          <a:xfrm>
            <a:off x="612648" y="1125728"/>
            <a:ext cx="10963656" cy="18490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请你为“东方宇宙结构认知展”制作展板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，以表格形式介绍中国古代天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文学史上有关宇宙结构的各个学说的代表人物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、基本观点、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历史贡献。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21" name="QB_5_BD.54_2#91dacb1f5?colgroup=3,4,10,10&amp;pid=2dcc0d349&amp;color=0,0,0&amp;vtp=1&amp;bbb=1&amp;hb=1"/>
          <p:cNvGraphicFramePr>
            <a:graphicFrameLocks noGrp="1"/>
          </p:cNvGraphicFramePr>
          <p:nvPr/>
        </p:nvGraphicFramePr>
        <p:xfrm>
          <a:off x="612648" y="3105150"/>
          <a:ext cx="10927080" cy="2245107"/>
        </p:xfrm>
        <a:graphic>
          <a:graphicData uri="http://schemas.openxmlformats.org/drawingml/2006/table">
            <a:tbl>
              <a:tblPr/>
              <a:tblGrid>
                <a:gridCol w="1463040"/>
                <a:gridCol w="1627632"/>
                <a:gridCol w="3803904"/>
                <a:gridCol w="4032504"/>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代表人物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基本观点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历史贡献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80909">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“天圆地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孔子</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天是圆形平盖</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在人的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头顶上方悬置</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地是方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静止不动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5_AN.55_1#91dacb1f5.blank?pid=2dcc0d349&amp;color=0,0,0&amp;vpa=32&amp;vtp=1&amp;bbb=1&amp;hb=1"/>
          <p:cNvSpPr/>
          <p:nvPr/>
        </p:nvSpPr>
        <p:spPr>
          <a:xfrm>
            <a:off x="7579224" y="3952875"/>
            <a:ext cx="3905504" cy="1045782"/>
          </a:xfrm>
          <a:prstGeom prst="rect">
            <a:avLst/>
          </a:prstGeom>
          <a:noFill/>
        </p:spPr>
        <p:txBody>
          <a:bodyPr wrap="square" lIns="0" tIns="0" rIns="0" bIns="0" rtlCol="0" anchor="t"/>
          <a:lstStyle/>
          <a:p>
            <a:pPr latinLnBrk="1">
              <a:lnSpc>
                <a:spcPts val="44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形成了早期人们对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宇宙形状的认识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QB_5_BD.56_1#91dacb1f5?colgroup=3,4,10,10&amp;pid=2dcc0d349&amp;color=0,0,0&amp;vtp=1&amp;bt=1&amp;bbb=1&amp;hb=1"/>
          <p:cNvGraphicFramePr>
            <a:graphicFrameLocks noGrp="1"/>
          </p:cNvGraphicFramePr>
          <p:nvPr/>
        </p:nvGraphicFramePr>
        <p:xfrm>
          <a:off x="612648" y="466344"/>
          <a:ext cx="10927080" cy="2240154"/>
        </p:xfrm>
        <a:graphic>
          <a:graphicData uri="http://schemas.openxmlformats.org/drawingml/2006/table">
            <a:tbl>
              <a:tblPr/>
              <a:tblGrid>
                <a:gridCol w="1463040"/>
                <a:gridCol w="1627632"/>
                <a:gridCol w="3803904"/>
                <a:gridCol w="4032504"/>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代表人物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基本观点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历史贡献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郗萌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似乎更接近宇宙的实际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57_1#91dacb1f5.blank?pid=2dcc0d349&amp;color=0,0,0&amp;vpa=33&amp;vtp=1&amp;bbb=1&amp;hb=1"/>
          <p:cNvSpPr/>
          <p:nvPr/>
        </p:nvSpPr>
        <p:spPr>
          <a:xfrm>
            <a:off x="684648" y="1590993"/>
            <a:ext cx="1336040" cy="1057720"/>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宣夜说</a:t>
            </a:r>
            <a:endParaRPr lang="en-US" altLang="zh-CN" sz="2800" dirty="0"/>
          </a:p>
        </p:txBody>
      </p:sp>
      <p:sp>
        <p:nvSpPr>
          <p:cNvPr id="4" name="QB_5_AN.58_1#91dacb1f5.blank?pid=2dcc0d349&amp;color=0,0,0&amp;vpa=34&amp;vtp=1&amp;bbb=1&amp;hb=1"/>
          <p:cNvSpPr/>
          <p:nvPr/>
        </p:nvSpPr>
        <p:spPr>
          <a:xfrm>
            <a:off x="3775320" y="1032193"/>
            <a:ext cx="3676904" cy="1604582"/>
          </a:xfrm>
          <a:prstGeom prst="rect">
            <a:avLst/>
          </a:prstGeom>
          <a:noFill/>
        </p:spPr>
        <p:txBody>
          <a:bodyPr wrap="square" lIns="0" tIns="0" rIns="0" bIns="0" rtlCol="0" anchor="t"/>
          <a:lstStyle/>
          <a:p>
            <a:pPr latinLnBrk="1">
              <a:lnSpc>
                <a:spcPts val="44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日月星辰自由飘浮</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在虚空中，它们之间相</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互独立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，没有联系</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QB_5_BD.59_1#91dacb1f5?colgroup=3,4,10,10&amp;pid=2dcc0d349&amp;color=0,0,0&amp;mp=1&amp;vtp=1&amp;bt=1&amp;bbb=1&amp;hb=1"/>
          <p:cNvGraphicFramePr>
            <a:graphicFrameLocks noGrp="1"/>
          </p:cNvGraphicFramePr>
          <p:nvPr/>
        </p:nvGraphicFramePr>
        <p:xfrm>
          <a:off x="612648" y="466344"/>
          <a:ext cx="10927080" cy="3904362"/>
        </p:xfrm>
        <a:graphic>
          <a:graphicData uri="http://schemas.openxmlformats.org/drawingml/2006/table">
            <a:tbl>
              <a:tblPr/>
              <a:tblGrid>
                <a:gridCol w="1463040"/>
                <a:gridCol w="1627632"/>
                <a:gridCol w="3803904"/>
                <a:gridCol w="4032504"/>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代表人物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基本观点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历史贡献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340164">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盖天说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能够解释人们日常生活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中见到的各种天象</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够预测日月星辰的运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能够编制历法</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足社会需求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60_1#91dacb1f5.blank?pid=2dcc0d349&amp;color=0,0,0&amp;mp=1&amp;vpa=35&amp;vtp=1&amp;bbb=1&amp;hb=1"/>
          <p:cNvSpPr/>
          <p:nvPr/>
        </p:nvSpPr>
        <p:spPr>
          <a:xfrm>
            <a:off x="2147688" y="2143697"/>
            <a:ext cx="1500632" cy="1057720"/>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司马迁</a:t>
            </a:r>
            <a:endParaRPr lang="en-US" altLang="zh-CN" sz="2800" dirty="0"/>
          </a:p>
        </p:txBody>
      </p:sp>
      <p:sp>
        <p:nvSpPr>
          <p:cNvPr id="4" name="QB_5_AN.61_1#91dacb1f5.blank?pid=2dcc0d349&amp;color=0,0,0&amp;mp=1&amp;vpa=36&amp;vtp=1&amp;bbb=1&amp;hb=1"/>
          <p:cNvSpPr/>
          <p:nvPr/>
        </p:nvSpPr>
        <p:spPr>
          <a:xfrm>
            <a:off x="3775320" y="1305497"/>
            <a:ext cx="3676904" cy="272192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天地是两个中央凸起的平行平面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天在上，地在下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，天地相距</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8万里，日月星辰围绕着北极依附在天壳上运动</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QB_5_BD.62_1#91dacb1f5?colgroup=4,4,6,12&amp;pid=2dcc0d349&amp;color=0,0,0&amp;vtp=1&amp;bt=1&amp;bbb=1&amp;hb=1"/>
          <p:cNvGraphicFramePr>
            <a:graphicFrameLocks noGrp="1"/>
          </p:cNvGraphicFramePr>
          <p:nvPr/>
        </p:nvGraphicFramePr>
        <p:xfrm>
          <a:off x="612648" y="466344"/>
          <a:ext cx="10927080" cy="2799843"/>
        </p:xfrm>
        <a:graphic>
          <a:graphicData uri="http://schemas.openxmlformats.org/drawingml/2006/table">
            <a:tbl>
              <a:tblPr/>
              <a:tblGrid>
                <a:gridCol w="1764792"/>
                <a:gridCol w="1956816"/>
                <a:gridCol w="2386584"/>
                <a:gridCol w="4818888"/>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代表人物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基本观点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历史贡献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35645">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浑天说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落下闳</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平</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扬雄</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葛洪</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朱</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熹</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祖暅等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天在外</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天大地小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63_1#91dacb1f5.blank?pid=2dcc0d349&amp;color=0,0,0&amp;vpa=37&amp;vtp=1&amp;bbb=1&amp;hb=1"/>
          <p:cNvSpPr/>
          <p:nvPr/>
        </p:nvSpPr>
        <p:spPr>
          <a:xfrm>
            <a:off x="6792840" y="1032638"/>
            <a:ext cx="4691888" cy="216719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更加符合观测依据；制订了更符合实际天象的历法；成为对宇宙结构认识的主流（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2_1#54fc51ac5?pid=2dcc0d349&amp;color=0,0,0&amp;vtp=1&amp;bt=1&amp;bbb=1&amp;hb=1&amp;hltap=1"/>
          <p:cNvSpPr/>
          <p:nvPr/>
        </p:nvSpPr>
        <p:spPr>
          <a:xfrm>
            <a:off x="612648" y="468000"/>
            <a:ext cx="10963656" cy="5606733"/>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展板中关于中国古代四种宇宙结构学说的安排顺序与课文中的顺序是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一致的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。这是一种什么顺序？请简要分析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，并说说这样安排有什么好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73_1#54fc51ac5?pid=2dcc0d349&amp;color=0,0,0&amp;vtp=1&amp;bt=1&amp;bbb=1&amp;hb=1&amp;hla=1"/>
          <p:cNvSpPr/>
          <p:nvPr/>
        </p:nvSpPr>
        <p:spPr>
          <a:xfrm>
            <a:off x="612648" y="2350014"/>
            <a:ext cx="10963656" cy="3665157"/>
          </a:xfrm>
          <a:prstGeom prst="rect">
            <a:avLst/>
          </a:prstGeom>
          <a:noFill/>
        </p:spPr>
        <p:txBody>
          <a:bodyPr wrap="none" lIns="0" tIns="0" rIns="0" bIns="0" rtlCol="0" anchor="t"/>
          <a:lstStyle/>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1）时间顺序。（1分）本文首先提出我国历史上的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“浑盖之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”，总领全文；然后按照时间顺序分别介绍了“天圆地方”说、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宣夜说、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盖天说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、浑天说四种学说；接着解说盖天说和浑天说之间的争论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后对这场争论进行评析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，分析了这场争论的影响、特点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、秉持的原则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。（3分）（2）这样安排既使说明的层次清晰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，又体现了中国古代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对宇宙结构的认识过程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6e5482c80?pid=2dcc0d349&amp;color=0,0,0&amp;vtp=1&amp;bt=1&amp;bbb=1&amp;hb=1"/>
          <p:cNvSpPr/>
          <p:nvPr/>
        </p:nvSpPr>
        <p:spPr>
          <a:xfrm>
            <a:off x="612648" y="468000"/>
            <a:ext cx="10963656" cy="508755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合理安排说明的顺序</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写说明文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为了使文章内容条理化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有一定的次序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让读者读起来思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路清晰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要按一定的顺序安排材料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说明顺序主要有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时间顺序</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按照事理发展过程的先后来介绍某一事物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即以时间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的先后介绍事物的发生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空间顺序</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按被说明对象的空间存在形式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或自上而下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或由前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或从外到内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或由一中心点向四面扩散进行说明的顺序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6e5482c80?pid=2dcc0d349&amp;color=0,0,0&amp;vtp=1&amp;bt=1&amp;bbb=1&amp;hb=1"/>
          <p:cNvSpPr/>
          <p:nvPr/>
        </p:nvSpPr>
        <p:spPr>
          <a:xfrm>
            <a:off x="612648" y="468000"/>
            <a:ext cx="10963656" cy="24967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逻辑顺序</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按照事物内部的联系或人们认识事物的过程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规律进</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行说明的顺序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一篇说明文可以根据说明目的和对象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以一种说明顺序为主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兼</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用其他说明顺序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但一定要分清主要使用的是哪种说明顺序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894d45ae?pid=22e2a36e1&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分析观点，鉴赏方法</a:t>
            </a:r>
            <a:endParaRPr lang="en-US" altLang="zh-CN" sz="3000" dirty="0"/>
          </a:p>
        </p:txBody>
      </p:sp>
      <p:sp>
        <p:nvSpPr>
          <p:cNvPr id="3" name="QB_5_BD.72_1#0f972e8be?pid=f894d45ae&amp;color=0,0,0&amp;vtp=1&amp;bbb=1&amp;hb=1&amp;hltap=1"/>
          <p:cNvSpPr/>
          <p:nvPr/>
        </p:nvSpPr>
        <p:spPr>
          <a:xfrm>
            <a:off x="612648" y="1125728"/>
            <a:ext cx="10963656" cy="44129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展览拟邀请你为大家解说“浑盖之争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”，请搜集材料并结合课文内容分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，“浑盖之争”具有怎样的特点？“浑盖之争”的本质是什么？（6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73_1#0f972e8be?pid=f894d45ae&amp;color=0,0,0&amp;vtp=1&amp;bbb=1&amp;hb=1&amp;hla=1"/>
          <p:cNvSpPr/>
          <p:nvPr/>
        </p:nvSpPr>
        <p:spPr>
          <a:xfrm>
            <a:off x="612648" y="2393188"/>
            <a:ext cx="10963656" cy="3103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1）特点：“浑盖之争”在中国天文学史上持续时间长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、参与人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员多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、涉及面广、讨论内容丰富、后续影响大。（3分）</a:t>
            </a:r>
            <a:endParaRPr lang="en-US" altLang="zh-CN" sz="2800" dirty="0"/>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2）本质：“浑盖之争”是围绕宇宙结构问题展开的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，涉及宇宙结构的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方方面面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其本质是有关宇宙结构问题的学术之争和科学思想之争。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2_1#fc09aab9f?pid=f894d45ae&amp;color=0,0,0&amp;vtp=1&amp;bt=1&amp;bbb=1&amp;hb=1&amp;hltap=1"/>
          <p:cNvSpPr/>
          <p:nvPr/>
        </p:nvSpPr>
        <p:spPr>
          <a:xfrm>
            <a:off x="612648" y="468000"/>
            <a:ext cx="10963656" cy="37652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本文在说明“浑盖之争”时，主要采用了什么方法？有什么好处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73_1#fc09aab9f?pid=f894d45ae&amp;color=0,0,0&amp;vtp=1&amp;bt=1&amp;bbb=1&amp;hb=1&amp;hla=1"/>
          <p:cNvSpPr/>
          <p:nvPr/>
        </p:nvSpPr>
        <p:spPr>
          <a:xfrm>
            <a:off x="612648" y="1735460"/>
            <a:ext cx="10963656" cy="2420557"/>
          </a:xfrm>
          <a:prstGeom prst="rect">
            <a:avLst/>
          </a:prstGeom>
          <a:noFill/>
        </p:spPr>
        <p:txBody>
          <a:bodyPr wrap="none" lIns="0" tIns="0" rIns="0" bIns="0" rtlCol="0" anchor="t"/>
          <a:lstStyle/>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比较说明：如第8段</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，将两种学说的主要观点放在一起进行比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，使争论的话题一目了然。②引用说明：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为了说明双方观点的不同，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作者直接或间接引用了扬雄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、王充、葛洪等人的话</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，使说理更加充分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真实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722bd774c?pid=84c1e08dc&amp;color=0,0,0&amp;vtp=1&amp;bt=1&amp;bbb=1&amp;hb=1"/>
          <p:cNvSpPr/>
          <p:nvPr/>
        </p:nvSpPr>
        <p:spPr>
          <a:xfrm>
            <a:off x="612648" y="468000"/>
            <a:ext cx="10963656" cy="315861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课时目标：</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1.了解</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宣夜说”“盖天说”“</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浑天说”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等学说的基本观点、历史贡献及其相</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互关系，理解</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浑盖之争</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”的本质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.分析文章是怎样梳理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中国古代宇宙结构学说的发展过程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3.把握</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科学史文章的特点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更深刻地认识科学，理解科学。</a:t>
            </a:r>
            <a:endParaRPr lang="en-US" altLang="zh-CN" sz="28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2_1#10657b770?pid=f894d45ae&amp;color=0,0,0&amp;vtp=1&amp;bt=1&amp;bbb=1&amp;hb=1&amp;hltap=1"/>
          <p:cNvSpPr/>
          <p:nvPr/>
        </p:nvSpPr>
        <p:spPr>
          <a:xfrm>
            <a:off x="612648" y="468000"/>
            <a:ext cx="10963656" cy="50606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作为一篇科学史文章,本文有哪些特点？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请结合文章内容简要分析。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73_1#10657b770?pid=f894d45ae&amp;color=0,0,0&amp;vtp=1&amp;bt=1&amp;bbb=1&amp;hb=1&amp;hla=1"/>
          <p:cNvSpPr/>
          <p:nvPr/>
        </p:nvSpPr>
        <p:spPr>
          <a:xfrm>
            <a:off x="612648" y="1738000"/>
            <a:ext cx="10963656" cy="3810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启迪深刻,发人深省。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本文通过分析中国天文学上的旷世之争,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揭示了这场旷世之争秉持的一个重要原则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:判断一个学说是否正确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键在于其是否符合实际情况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而不是是否遵循某种先验的哲学理念。</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这是中国古代天文学的一个优秀传统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,给读者以深刻的启迪。</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②观点公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,说服力强。文中的观点表述客观公允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,运用引用等多种方法使观点真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实清楚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,具有较强的说服力。③思维严密,语言准确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。文章使用文言文与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3_1#10657b770?pid=f894d45ae&amp;color=0,0,0&amp;vtp=1&amp;bt=1&amp;bbb=1&amp;hb=1&amp;hltap=1"/>
          <p:cNvSpPr/>
          <p:nvPr/>
        </p:nvSpPr>
        <p:spPr>
          <a:xfrm>
            <a:off x="612648" y="468000"/>
            <a:ext cx="10963656" cy="2469833"/>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72_1#10657b770?pid=f894d45ae&amp;color=0,0,0&amp;vtp=1&amp;bt=1&amp;bbb=1&amp;hb=1&amp;hla=1"/>
          <p:cNvSpPr/>
          <p:nvPr/>
        </p:nvSpPr>
        <p:spPr>
          <a:xfrm>
            <a:off x="612648" y="442600"/>
            <a:ext cx="10963656" cy="2420557"/>
          </a:xfrm>
          <a:prstGeom prst="rect">
            <a:avLst/>
          </a:prstGeom>
          <a:noFill/>
        </p:spPr>
        <p:txBody>
          <a:bodyPr wrap="none" lIns="0" tIns="0" rIns="0" bIns="0" rtlCol="0" anchor="t"/>
          <a:lstStyle/>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白话文互为注解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,简洁而有深刻含意,平实中蕴藏着哲理。④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引例充实,</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阐释明晰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。文中引用了大量的材料,</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使文章具有很强的说服力和历史感;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在阐述材料时做到简洁明晰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，让读者易于接受。（每点2分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，答出三点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cfda9a4a?pid=22e2a36e1&amp;color=0,173,163&amp;vtp=1&amp;bt=1&amp;bbb=1"/>
          <p:cNvSpPr/>
          <p:nvPr/>
        </p:nvSpPr>
        <p:spPr>
          <a:xfrm>
            <a:off x="612648" y="466345"/>
            <a:ext cx="10963656" cy="508127"/>
          </a:xfrm>
          <a:prstGeom prst="rect">
            <a:avLst/>
          </a:prstGeom>
          <a:noFill/>
        </p:spPr>
        <p:txBody>
          <a:bodyPr wrap="none" lIns="0" tIns="0" rIns="0" bIns="0" rtlCol="0" anchor="t"/>
          <a:lstStyle/>
          <a:p>
            <a:pPr algn="l" latinLnBrk="1">
              <a:lnSpc>
                <a:spcPts val="4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拓展认知，写作交流</a:t>
            </a:r>
            <a:endParaRPr lang="en-US" altLang="zh-CN" sz="3000" dirty="0"/>
          </a:p>
        </p:txBody>
      </p:sp>
      <p:sp>
        <p:nvSpPr>
          <p:cNvPr id="3" name="QB_5_BD.72_1#07ebc2856?pid=5cfda9a4a&amp;color=0,0,0&amp;vtp=1&amp;bbb=1&amp;hb=1&amp;hltap=1"/>
          <p:cNvSpPr/>
          <p:nvPr/>
        </p:nvSpPr>
        <p:spPr>
          <a:xfrm>
            <a:off x="612648" y="1037844"/>
            <a:ext cx="10963656" cy="5127308"/>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参观完“东方宇宙结构认知展”，你获得了哪些启示？请你在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“宇宙的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未来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”留言簿上写下自己的思考和感悟。200个字左右。（6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73_1#07ebc2856?pid=5cfda9a4a&amp;color=0,0,0&amp;vtp=1&amp;bbb=1&amp;hb=1&amp;hla=1"/>
          <p:cNvSpPr/>
          <p:nvPr/>
        </p:nvSpPr>
        <p:spPr>
          <a:xfrm>
            <a:off x="612648" y="2057781"/>
            <a:ext cx="10963656" cy="4122357"/>
          </a:xfrm>
          <a:prstGeom prst="rect">
            <a:avLst/>
          </a:prstGeom>
          <a:noFill/>
        </p:spPr>
        <p:txBody>
          <a:bodyPr wrap="none" lIns="0" tIns="0" rIns="0" bIns="0" rtlCol="0" anchor="t"/>
          <a:lstStyle/>
          <a:p>
            <a:pPr latinLnBrk="1">
              <a:lnSpc>
                <a:spcPts val="4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示例）站在宇宙未来的十字路口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，我好奇暗物质是否编织着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时空经纬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，量子纠缠能否架起星际对话的桥梁。回望苍穹探索史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天圆地方”说到浑盖之争，从托勒密到爱因斯坦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，人类以渺小之躯丈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量浩瀚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，恰似萤火窥探星河。这启示我们：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宇宙奥秘如未开封的古籍，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我们既要传承古人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“仰观天文”的求索精神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，更要以开放胸襟拥抱新的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发现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。或许在未来某天，人类终能读懂宇宙这本“无字天书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”，那份对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未知的敬畏与好奇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，将永远指引我们前行。（内容紧扣主题2分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，观点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明确且有深度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2分，语言表达流畅、生动1分，字数符合要求1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wipe(left)">
                                      <p:cBhvr>
                                        <p:cTn id="31"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5d6f085c.fixed?pid=84c1e08d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3#b5d6f085c"/>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2_1#90d7d247e?pid=b5d6f085c&amp;color=0,0,0&amp;vtp=1&amp;bt=1&amp;bbb=1&amp;hb=1&amp;hltap=1"/>
          <p:cNvSpPr/>
          <p:nvPr/>
        </p:nvSpPr>
        <p:spPr>
          <a:xfrm>
            <a:off x="612648" y="468000"/>
            <a:ext cx="10963656" cy="5060633"/>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本单元的三篇文章皆为自然科学论著，通过学习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，你对科学精神一定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有了新的认识和理解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。请你根据自己的思考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，谈谈这三篇文章所蕴含</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的科学精神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73_1#90d7d247e?pid=b5d6f085c&amp;color=0,0,0&amp;vtp=1&amp;bt=1&amp;bbb=1&amp;hb=1&amp;hla=1"/>
          <p:cNvSpPr/>
          <p:nvPr/>
        </p:nvSpPr>
        <p:spPr>
          <a:xfrm>
            <a:off x="612648" y="2375540"/>
            <a:ext cx="10963656" cy="3175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《自然选择的证明》体现了实事求是的科学精神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。达尔文没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有迷信当时流行的权威思想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，也没有靠主观臆断提出自己的观点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是在实地考察得来的丰富资料的基础上提出进化论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宇宙的边疆》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体现了不断探索的科学精神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。宇宙是浩瀚无垠的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，人类的好奇心是无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穷的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，人类对未知的探索也是无止境的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。探索宇宙能让人类进一步了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3_1#90d7d247e?pid=b5d6f085c&amp;color=0,0,0&amp;vtp=1&amp;bt=1&amp;bbb=1&amp;hb=1&amp;hltap=1"/>
          <p:cNvSpPr/>
          <p:nvPr/>
        </p:nvSpPr>
        <p:spPr>
          <a:xfrm>
            <a:off x="612648" y="468000"/>
            <a:ext cx="10963656" cy="3117533"/>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72_1#90d7d247e?pid=b5d6f085c&amp;color=0,0,0&amp;vtp=1&amp;bt=1&amp;bbb=1&amp;hb=1&amp;hla=1"/>
          <p:cNvSpPr/>
          <p:nvPr/>
        </p:nvSpPr>
        <p:spPr>
          <a:xfrm>
            <a:off x="612648" y="442600"/>
            <a:ext cx="10963656" cy="3103182"/>
          </a:xfrm>
          <a:prstGeom prst="rect">
            <a:avLst/>
          </a:prstGeom>
          <a:noFill/>
        </p:spPr>
        <p:txBody>
          <a:bodyPr wrap="none" lIns="0" tIns="0" rIns="0" bIns="0" rtlCol="0" anchor="t"/>
          <a:lstStyle/>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解自己生存的家园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，思考人类的未来。③《天文学上的旷世之争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现了注重实践的科学精神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。在浑天说与盖天说千余年的争论中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出的是重视实际校验的科学精神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。也就是判断一个学说是否正确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是看它是否遵循某种先验的哲学观念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而是看它是否符合实际情况。</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93169153?pid=b5d6f085c&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5_BD#548bd56a9?pid=b93169153&amp;color=0,0,0&amp;vtp=1&amp;bbb=1"/>
          <p:cNvSpPr/>
          <p:nvPr/>
        </p:nvSpPr>
        <p:spPr>
          <a:xfrm>
            <a:off x="612648" y="95402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6_BD#4909fa4c8?pid=548bd56a9&amp;color=0,0,0&amp;vtp=1&amp;bbb=1&amp;hb=1"/>
          <p:cNvSpPr/>
          <p:nvPr/>
        </p:nvSpPr>
        <p:spPr>
          <a:xfrm>
            <a:off x="612648" y="1632077"/>
            <a:ext cx="10963656" cy="4533900"/>
          </a:xfrm>
          <a:prstGeom prst="rect">
            <a:avLst/>
          </a:prstGeom>
          <a:noFill/>
        </p:spPr>
        <p:txBody>
          <a:bodyPr wrap="none" lIns="0" tIns="0" rIns="0" bIns="0" rtlCol="0" anchor="t"/>
          <a:lstStyle/>
          <a:p>
            <a:pPr algn="ctr" latinLnBrk="1">
              <a:lnSpc>
                <a:spcPts val="5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科学求实精神</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天文学上的旷世之争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展现了中国古代天文学领域浑天说与盖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天说的激烈争论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在争论中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双方秉持着尊重客观事实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从实际出发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的原则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祖暅比较浑盖双方的差异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查阅典籍记载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通过实地天文观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并使用仪器校验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发现浑天说更符合实际后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才得出浑天说可信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的结论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浑盖之争秉持着一个原则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判断学说正确与否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关键在于其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是否符合实际情况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而不是是否遵循先验的哲学观念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这种科学求实</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909fa4c8?pid=548bd56a9&amp;color=0,0,0&amp;vtp=1&amp;bbb=1&amp;hb=1"/>
          <p:cNvSpPr/>
          <p:nvPr/>
        </p:nvSpPr>
        <p:spPr>
          <a:xfrm>
            <a:off x="612648" y="468000"/>
            <a:ext cx="10963656" cy="3147060"/>
          </a:xfrm>
          <a:prstGeom prst="rect">
            <a:avLst/>
          </a:prstGeom>
          <a:noFill/>
        </p:spPr>
        <p:txBody>
          <a:bodyPr wrap="none" lIns="0" tIns="0" rIns="0" bIns="0" rtlCol="0" anchor="t"/>
          <a:lstStyle/>
          <a:p>
            <a:pPr latinLnBrk="1">
              <a:lnSpc>
                <a:spcPts val="51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是坚持追求真理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勇于探索科学规律的执着信念</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是坚持一切</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从实际出发</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理论联系实际的观点方法</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也是不盲从</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不迷信</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只唯</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实的思想作风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909fa4c8?pid=548bd56a9&amp;color=0,0,0&amp;vtp=1&amp;bbb=1&amp;hb=1"/>
          <p:cNvSpPr/>
          <p:nvPr/>
        </p:nvSpPr>
        <p:spPr>
          <a:xfrm>
            <a:off x="612648" y="468000"/>
            <a:ext cx="10963656" cy="3147060"/>
          </a:xfrm>
          <a:prstGeom prst="rect">
            <a:avLst/>
          </a:prstGeom>
          <a:noFill/>
        </p:spPr>
        <p:txBody>
          <a:bodyPr wrap="none" lIns="0" tIns="0" rIns="0" bIns="0" rtlCol="0" anchor="t"/>
          <a:lstStyle/>
          <a:p>
            <a:pPr latinLnBrk="1">
              <a:lnSpc>
                <a:spcPts val="5100"/>
              </a:lnSpc>
            </a:pPr>
            <a:r>
              <a:rPr lang="en-US" altLang="zh-CN" sz="2800" b="1"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运用角度</a:t>
            </a:r>
            <a:endParaRPr lang="en-US" altLang="zh-CN" sz="2800" dirty="0"/>
          </a:p>
          <a:p>
            <a:pPr latinLnBrk="1">
              <a:lnSpc>
                <a:spcPts val="5000"/>
              </a:lnSpc>
            </a:pP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科学求实精神</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执着追求</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探求真理</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实事求是</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#1.2.1</a:t>
            </a:r>
            <a:endParaRPr lang="en-US" altLang="zh-CN" sz="2800" dirty="0"/>
          </a:p>
        </p:txBody>
      </p:sp>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909fa4c8?pid=548bd56a9&amp;color=0,0,0&amp;mp=1&amp;vtp=1&amp;bt=1&amp;bbb=1&amp;hb=1"/>
          <p:cNvSpPr/>
          <p:nvPr/>
        </p:nvSpPr>
        <p:spPr>
          <a:xfrm>
            <a:off x="612648" y="468000"/>
            <a:ext cx="10963656" cy="5617210"/>
          </a:xfrm>
          <a:prstGeom prst="rect">
            <a:avLst/>
          </a:prstGeom>
          <a:noFill/>
        </p:spPr>
        <p:txBody>
          <a:bodyPr wrap="none" lIns="0" tIns="0" rIns="0" bIns="0" rtlCol="0" anchor="t"/>
          <a:lstStyle/>
          <a:p>
            <a:pPr algn="l" latinLnBrk="1">
              <a:lnSpc>
                <a:spcPts val="50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素材运用</a:t>
            </a:r>
            <a:endParaRPr lang="en-US" altLang="zh-CN" sz="2800" dirty="0"/>
          </a:p>
          <a:p>
            <a:pPr latinLnBrk="1">
              <a:lnSpc>
                <a:spcPts val="50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科学求实精神</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如磐石般矗立于人类文明长河</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回望历史</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浑盖</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之争</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便是这一精神的生动注脚</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浑盖之争</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不仅是宇宙观的碰撞</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是求实精神的较量</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东汉张衡以</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浑天仪</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观测天象</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浑天如鸡子</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比喻</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将抽象理论具象化</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让真理在观测中显现</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这正如伽利略举起</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望远镜</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让木星卫星的光芒穿透</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地心说</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的迷雾</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亦如达尔文实地考</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察</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在对鸟的观察中窥见进化的密码</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科学求实</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并非盲目追随权威</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而是如匠人般雕琢每个细节</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如侦探般侦破每个疑点</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正是这种精神</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8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铸就了人类认知的阶梯</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让文明在求实中步步登高</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#1.3.1</a:t>
            </a:r>
            <a:endParaRPr lang="en-US" altLang="zh-CN" sz="2800" dirty="0"/>
          </a:p>
        </p:txBody>
      </p:sp>
    </p:spTree>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e53c462eb?lid=e53c462eb&amp;cid=e53c462eb&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e53c462eb?lid=e53c462eb&amp;cid=e53c462eb&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e53c462eb?lid=22e2a36e1&amp;cid=22e2a36e1&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e53c462eb?lid=22e2a36e1&amp;cid=22e2a36e1&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e53c462eb?lid=b5d6f085c&amp;cid=b5d6f085c&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e53c462eb?lid=b5d6f085c&amp;cid=b5d6f085c&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8663a9012?pid=b93169153&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6_BD#69fb97348?pid=8663a9012&amp;color=0,0,0&amp;vtp=1&amp;bbb=1&amp;hb=1"/>
          <p:cNvSpPr/>
          <p:nvPr/>
        </p:nvSpPr>
        <p:spPr>
          <a:xfrm>
            <a:off x="612648" y="1135253"/>
            <a:ext cx="10963656" cy="3886200"/>
          </a:xfrm>
          <a:prstGeom prst="rect">
            <a:avLst/>
          </a:prstGeom>
          <a:noFill/>
        </p:spPr>
        <p:txBody>
          <a:bodyPr wrap="none" lIns="0" tIns="0" rIns="0" bIns="0" rtlCol="0" anchor="t"/>
          <a:lstStyle/>
          <a:p>
            <a:pPr algn="ctr" latinLnBrk="1">
              <a:lnSpc>
                <a:spcPts val="5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古代中国的天文学</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我国的天文学萌芽较早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早在公元前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世纪的尧舜时代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就设立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了专职的天文官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专门从事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观象授时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早在仰韶文化时期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描绘了光芒四射的太阳形象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对太阳上的变化也屡有记载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描绘出太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阳边缘有大小如同弹丸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呈倾斜状态的太阳黑子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这是我国天文学的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早期萌芽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我国古代天文学研究的一个重要成果就是历法的制订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早在夏代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我国就已有了历法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商代有了阴阳合历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创立了干支纪日法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春秋时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期已经开始采用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个月的方法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最迟在公元前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我国已采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用以土圭观测日影的方法来测定冬至和夏至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公元前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世纪的战国时期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已经使用四分历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可能在战国末期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产生了关于二十四节气的见解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我国很早就开始了天文观测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并且有了关于日食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彗星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等世界上最早的观测记录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大约在公元前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360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年至公元前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350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国人甘德写了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天文星占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魏国人石申写了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这是世界上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最早的星表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自然哲学作为古代科学的一种形态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在春秋战国时期取得了光辉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的成果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以墨家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道家以及荀子和韩非为代表的朴素唯物主义哲学对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科学的发展有较大的影响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探讨世界万物的本原也是中国古代自然哲</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学的重要内容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在殷周时期就有了阴阳八卦学说和五行说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易经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中用八卦代表自然界中最常见的八种东西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认为阳和阴两种势力交感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生成其他六种东西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并使万物发展变化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五行说在夏代就有萌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它把宇宙万物归结为水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土五种元素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战国时期的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阴阳家邹衍则用阴阳来统率五行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试图用阴阳五行对自然界和社会进</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行统一的解释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管子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篇中说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水者何也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万物之本原也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水看成万物之本原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道家的创始人老子则在春秋末年提出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宋尹学派则提出了唯物主义的精气说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微小的看不见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摸不着的物质实体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更细小的东西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乃世界的本原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谷物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星辰都是由精气产生的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就是精神现象也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是由气的流动而产生的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战国末期的荀子则进一步发挥了物质性的精</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气学说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认为世间万物都是由统一的物质性的气构成的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物等都是气的发展的不同阶段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荀子还要求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明天人之分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弄清其间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并提出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制天命而用之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的光辉命题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中国的自然哲学家们也曾涉及物质有没有最小单位或物质能不能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无限分割等问题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惠施提出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至小无内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谓之小一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即物质的最小单</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位无内可言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也有人主张物质可以无限分割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提出了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一尺之棰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万世不竭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的命题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关于宇宙结构的学说是中国古代自然哲学的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重要内容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先秦早期就有了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天圆地方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天圆如张盖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地方如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棋局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到了西周时期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盖天说出现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认为天如斗笠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大地像一个倒扣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着的盘子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盖天说不符合天体的真相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不能解释天体运转的现象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盖天说进步些的是地圆说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战国时期赵国人慎到主张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天体如弹丸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庄子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则进一步对地不动的观念提出疑问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尸子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即尸佼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商鞅的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则有了对地球自转运动的描述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战国末期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李斯猜测地在空间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中位移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日行一度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到西汉末年更有了地在空间中的位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移的科学描述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同时对地动而人觉察不到的原因进行了解释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地恒动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不止人不知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譬如人在大舟中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闭牖而坐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舟行不觉也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尚书纬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考灵曜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这确实是我国古代人民认识宇宙史上的一个伟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大创见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战国时期学术繁荣的另一个重要成果是实验方法的萌芽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在中国古代科学史上是一部非常重要的著作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于光学的实验方法和近代科学实验方法相似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墨子和他的学生进行了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关于光的直线传播的小孔成像实验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以及平面镜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凹镜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凸镜的实验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说明了焦距和物体成像的关系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中还用实验方法讨论了衡器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一类的杠杆平衡情况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墨家比阿基米德更早注意到距离和平衡的关系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只是还没有明确定量地研究它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墨家也很注意概念研究和逻辑推理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对于一切事物先提出名词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再下定义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最后进行解释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这些对后来逻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辑学的发展都起到了推动作用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春秋战国时期百家争鸣的学术思想是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一个内涵丰富的宝藏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应当深入挖掘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天文学在秦汉时期有了新的发展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东汉著名天文学家张衡对浑天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说的宇宙结构理论进行了说明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浑天如鸡子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天体如弹丸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地如鸡中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孤居于内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天大而地小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天表里有水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天之包地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犹壳之裹黄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天地各乘气而立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载水而浮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浑天说认识到大地是一个悬浮于宇宙空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间的圆球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张衡曾两度担任汉朝掌管天文的太史令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精通天文历算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创制了世界上最早利用水利转动的浑象和测定地震的地动仪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候风地动仪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正确地解释了月食的成因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说明月光是日光的反照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月食是由于月球进入地影而产生的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张衡因此成为我国天文学史上的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杰出人物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汉代以后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我国天文学主要向实用方面发展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在天象观测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仪器制造和历法上作出了许多贡献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中国的实用天文学历来受到官方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的重视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这一点和西方不尽相同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汉代已有了关于太阳黑子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超新星的明确记录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对日食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彗星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北极光均有细致形象的描述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文观测已成为一个传统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历代相继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在历法方面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汉武帝招募天下历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法专家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太初历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东晋的虞喜发现了岁差现象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即冬</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至点的每年西移现象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虞喜根据历史记录进行推算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提出了每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西移动一度的岁差值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到南北朝时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祖冲之又把它引入了历法之中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并在继承前人成就和自己实测的基础上制订了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大明历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在这些历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许多天文常数的测定都已达到了较高的水平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这些成就为中国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天文学的发展奠定了坚实基础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也逐渐形成了中国独特的天文学体系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这个体系有独特的星群划分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三垣二十八宿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有独特的坐标系统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赤道坐标和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365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有独特的历法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带有二十四节气的阴阳合历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有独特的仪器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浑仪和浑象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有独特的宇宙结构体系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浑天说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中国的天文学与其他文明古国的天文学并立于世界文化之林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53c462eb.fixed?pid=84c1e08d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3#e53c462eb"/>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我国在天文学上又取得了一些成就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但总的来说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秦汉至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南北朝时期是高峰期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我国古代的天文学研究成果一直居于世界前列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一些观测结果令人惊叹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我国公元前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年就有关于彗星的记载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它被</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认为是世界上最早的哈雷彗星记录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从那时起到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哈雷彗星共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我国都有记录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我国考古工作者在湖南长沙马王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堆的一座汉朝古墓内发现了一幅精致的彗星图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图上除彗星之外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绘有云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月掩星和恒星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天文史学家对这幅图进行考释研究后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称之为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天文气象杂占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认为这是迄今发现的世界上最古老的彗星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bb=1&amp;hb=1"/>
          <p:cNvSpPr/>
          <p:nvPr/>
        </p:nvSpPr>
        <p:spPr>
          <a:xfrm>
            <a:off x="612648" y="468000"/>
            <a:ext cx="10963656" cy="3142171"/>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早在两千多年前的先秦时期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我们的祖先就已经对各种形态的彗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星进行了认真的观测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不仅画出了三尾彗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四尾彗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还似乎窥视到今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天用大望远镜也很难见到的彗核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这足以说明中国古代的天象观测是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何等精细入微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摘编自《科学史与方法论》）</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#1.6.1</a:t>
            </a:r>
            <a:endParaRPr lang="en-US" altLang="zh-CN" sz="2800" dirty="0"/>
          </a:p>
        </p:txBody>
      </p:sp>
    </p:spTree>
  </p:cSld>
  <p:clrMapOvr>
    <a:masterClrMapping/>
  </p:clrMapOvr>
  <p:transition>
    <p:spli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9fb97348?pid=8663a9012&amp;color=0,0,0&amp;vtp=1&amp;bt=1&amp;bbb=1&amp;hb=1"/>
          <p:cNvSpPr/>
          <p:nvPr/>
        </p:nvSpPr>
        <p:spPr>
          <a:xfrm>
            <a:off x="612648" y="468000"/>
            <a:ext cx="10963656" cy="3806635"/>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本文是一篇科普文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，以时间为顺序，运用引用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、作比较等说明方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，清晰地介绍了中国古代天文学的发展状况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，使读者对中国古代天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文学有了清晰的认识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。难能可贵的是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，本文着意突出了中国古代天文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学研究之早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、取得的成果之丰、实际应用之广，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字里行间满溢自豪感，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使人不禁产生对中华文明的崇敬和热爱之情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3299d0371?pid=b93169153&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6_BD.70_1#d19244475?pid=3299d0371&amp;color=0,0,0&amp;vtp=1&amp;bbb=1&amp;hb=1"/>
          <p:cNvSpPr/>
          <p:nvPr/>
        </p:nvSpPr>
        <p:spPr>
          <a:xfrm>
            <a:off x="612648" y="1135253"/>
            <a:ext cx="10963656" cy="18490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我们经常要借助科学实验，来认识自然现象、自然性质、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自然规律，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请你介绍一个自己熟悉的科学实验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：选择合适的说明顺序进行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，语言简明，条理清楚，200个字左右。（10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3_2#d19244475?pid=3299d0371&amp;color=0,0,0&amp;vtp=1&amp;bt=1&amp;bbb=1&amp;hb=1&amp;hltap=1"/>
          <p:cNvSpPr/>
          <p:nvPr/>
        </p:nvSpPr>
        <p:spPr>
          <a:xfrm>
            <a:off x="612648" y="493400"/>
            <a:ext cx="10963656" cy="5060633"/>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2_1#d19244475?pid=3299d0371&amp;color=0,0,0&amp;vtp=1&amp;bt=1&amp;bbb=1&amp;hb=1&amp;hla=1"/>
          <p:cNvSpPr/>
          <p:nvPr/>
        </p:nvSpPr>
        <p:spPr>
          <a:xfrm>
            <a:off x="612648" y="468000"/>
            <a:ext cx="10963656" cy="508755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示例）上午10点以后，先把盛有清水的脸盆放在阳光下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往脸盆里斜着放一面镜子，并在距离脸盆不远的空地上竖着放一张白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纸</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。然后，调整镜子的角度，让阳光照射在水下的镜子上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，再利用水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下的镜子把太阳光反射到白纸上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，你就有可能在白纸上观察到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七色的光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。这是因为太阳光沿着一定角度射入空气中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，空气中的水对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光进行了折射和反射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，把光分解成了七种颜色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，这是一种典型的色散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。夏日雨后彩虹的出现就是一种光的色散现象。（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说明顺序合理3</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，语言简明3分，条理清楚2分，符合字数要求2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a48f130b?pid=e53c462eb&amp;color=0,0,0&amp;vtp=1&amp;bt=1&amp;bbb=1"/>
          <p:cNvSpPr/>
          <p:nvPr/>
        </p:nvSpPr>
        <p:spPr>
          <a:xfrm>
            <a:off x="612648" y="466343"/>
            <a:ext cx="10963656" cy="537337"/>
          </a:xfrm>
          <a:prstGeom prst="rect">
            <a:avLst/>
          </a:prstGeom>
          <a:noFill/>
        </p:spPr>
        <p:txBody>
          <a:bodyPr wrap="none" lIns="0" tIns="0" rIns="0" bIns="0" rtlCol="0" anchor="t"/>
          <a:lstStyle/>
          <a:p>
            <a:pPr algn="l" latinLnBrk="1">
              <a:lnSpc>
                <a:spcPts val="46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000" dirty="0"/>
          </a:p>
        </p:txBody>
      </p:sp>
      <p:pic>
        <p:nvPicPr>
          <p:cNvPr id="3" name="P_5_BD#f789c3e9d?htil=1&amp;pid=5a48f130b&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426024" y="1067817"/>
            <a:ext cx="1963907" cy="2660777"/>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f789c3e9d?htil=1&amp;pid=5a48f130b&amp;color=0,0,0&amp;vtp=1&amp;bbb=1&amp;hb=1&amp;hs=1"/>
          <p:cNvSpPr/>
          <p:nvPr/>
        </p:nvSpPr>
        <p:spPr>
          <a:xfrm>
            <a:off x="612648" y="1080516"/>
            <a:ext cx="8851392" cy="2726817"/>
          </a:xfrm>
          <a:prstGeom prst="rect">
            <a:avLst/>
          </a:prstGeom>
          <a:noFill/>
        </p:spPr>
        <p:txBody>
          <a:bodyPr wrap="none" lIns="0" tIns="0" rIns="0" bIns="0" rtlCol="0" anchor="t"/>
          <a:lstStyle/>
          <a:p>
            <a:pPr algn="l" latinLnBrk="1">
              <a:lnSpc>
                <a:spcPts val="44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关增建（1956—），</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国际科学史研究院通讯院士。</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年毕业于中国科技大学，获科学史博士学位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入郑州大学工作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，1995</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年任郑州大学文博学院院长。</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年调入上海交通大学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，后任上海交通大学人文学院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常务副院长等职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2019年当选国际科学史研究院通讯院</a:t>
            </a:r>
            <a:endParaRPr lang="en-US" altLang="zh-CN" sz="2800" dirty="0"/>
          </a:p>
        </p:txBody>
      </p:sp>
      <p:sp>
        <p:nvSpPr>
          <p:cNvPr id="5" name="P_5_BD#f789c3e9d?htil=1&amp;pid=5a48f130b&amp;color=0,0,0&amp;vtp=1&amp;bbb=1&amp;hb=1&amp;hs=1"/>
          <p:cNvSpPr/>
          <p:nvPr/>
        </p:nvSpPr>
        <p:spPr>
          <a:xfrm>
            <a:off x="611994" y="3811651"/>
            <a:ext cx="10968012" cy="2168335"/>
          </a:xfrm>
          <a:prstGeom prst="rect">
            <a:avLst/>
          </a:prstGeom>
          <a:noFill/>
        </p:spPr>
        <p:txBody>
          <a:bodyPr wrap="none" lIns="0" tIns="0" rIns="0" bIns="0" rtlCol="0" anchor="t"/>
          <a:lstStyle/>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。主要从事科学技术史尤其是物理学史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、计量史等领域的研究，发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表论文百余篇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，多次获奖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。和丘光明一同被誉为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“中国计量史界的双璧”。</a:t>
            </a:r>
            <a:endParaRPr lang="en-US" altLang="zh-CN" sz="2800" dirty="0"/>
          </a:p>
          <a:p>
            <a:pPr latinLnBrk="1">
              <a:lnSpc>
                <a:spcPts val="44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代表作品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：《中国古代物理思想探索》《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计量史话》《中国近现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代计量史稿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faf6b738?pid=e53c462eb&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000" dirty="0"/>
          </a:p>
        </p:txBody>
      </p:sp>
      <p:sp>
        <p:nvSpPr>
          <p:cNvPr id="3" name="P_5_BD#2862e5234?pid=efaf6b738&amp;color=0,0,0&amp;vtp=1&amp;bbb=1&amp;hb=1"/>
          <p:cNvSpPr/>
          <p:nvPr/>
        </p:nvSpPr>
        <p:spPr>
          <a:xfrm>
            <a:off x="612648" y="1135253"/>
            <a:ext cx="10963656" cy="445401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现代文明的高速发展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，使得自然科学与人文科学之间的距离越来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越遥远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。20世纪初，哈佛大学校长建议用“科学与学术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”的提法来兼顾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。萨顿大声疾呼，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要在人文学者和自然科学家之间建立一座桥梁。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世纪初，上海交通大学科学史系的几位专家学者共同撰写了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史十五讲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》，以若干具有划时代意义的里程碑连线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，贯串整个人类科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，择要叙论重要人物、事件及其社会功能、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文化性质并时加点评。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本文选自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《科学史十五讲》第三讲“中国古代的科学技术”。</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4f59d737?pid=e53c462eb&amp;color=0,0,0&amp;vtp=1&amp;bt=1&amp;bbb=1"/>
          <p:cNvSpPr/>
          <p:nvPr/>
        </p:nvSpPr>
        <p:spPr>
          <a:xfrm>
            <a:off x="612648" y="466344"/>
            <a:ext cx="10963656" cy="609346"/>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000" dirty="0"/>
          </a:p>
        </p:txBody>
      </p:sp>
      <p:sp>
        <p:nvSpPr>
          <p:cNvPr id="3" name="P_5_BD#f9cd0d9da?pid=d4f59d737&amp;color=0,0,0&amp;vtp=1&amp;bbb=1&amp;hb=1"/>
          <p:cNvSpPr/>
          <p:nvPr/>
        </p:nvSpPr>
        <p:spPr>
          <a:xfrm>
            <a:off x="612648" y="1138682"/>
            <a:ext cx="10963656" cy="509251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“地心说”与“日心说”</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“地心说”起源很早，最初由米利都学派形成初步理念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，后由古希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腊学者欧多克斯提出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，经亚里士多德完善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，又经托勒密进一步发展而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。该学说认为宇宙是一个有限的球体，分为天地两层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，地球位于宇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宙中心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，所以日月围绕地球运行，物体总是落向地面。</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“日心说”由哥白尼提出，该学说认为地球是球形的；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地球在运动，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24小时自转一周；太阳是不动的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，地球以及其他行星都以太阳为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中心进行圆周运动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，只有月亮环绕地球运行。</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de86c0cc?pid=e53c462eb&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000" dirty="0"/>
          </a:p>
        </p:txBody>
      </p:sp>
      <p:sp>
        <p:nvSpPr>
          <p:cNvPr id="3" name="QO_5_BD.1_1#66ab320df?pid=ede86c0cc&amp;color=0,0,0&amp;vtp=1&amp;bbb=1"/>
          <p:cNvSpPr/>
          <p:nvPr/>
        </p:nvSpPr>
        <p:spPr>
          <a:xfrm>
            <a:off x="612648" y="1139952"/>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p:txBody>
      </p:sp>
      <p:sp>
        <p:nvSpPr>
          <p:cNvPr id="4" name="QB_6_BD.2_1#9e0452689?pid=66ab320df&amp;color=0,0,0&amp;vtp=1&amp;bbb=1"/>
          <p:cNvSpPr/>
          <p:nvPr/>
        </p:nvSpPr>
        <p:spPr>
          <a:xfrm>
            <a:off x="612648" y="1782318"/>
            <a:ext cx="10963656" cy="37921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安谧(</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圭臬(</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相形见绌(</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炎炽(</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⑤</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晷影(</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⑥</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周髀(</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6_AN.3_1#9e0452689.bracket?pid=66ab320df&amp;color=0,0,0&amp;vpa=1&amp;vtp=1&amp;bbb=1"/>
          <p:cNvSpPr/>
          <p:nvPr/>
        </p:nvSpPr>
        <p:spPr>
          <a:xfrm>
            <a:off x="1791367" y="1789938"/>
            <a:ext cx="654050"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mì</a:t>
            </a:r>
            <a:endParaRPr lang="en-US" altLang="zh-CN" sz="2800" dirty="0"/>
          </a:p>
        </p:txBody>
      </p:sp>
      <p:sp>
        <p:nvSpPr>
          <p:cNvPr id="7" name="QB_6_AN.5_1#9e0452689.bracket?pid=66ab320df&amp;color=0,0,0&amp;vpa=2&amp;vtp=1&amp;bbb=1"/>
          <p:cNvSpPr/>
          <p:nvPr/>
        </p:nvSpPr>
        <p:spPr>
          <a:xfrm>
            <a:off x="1753267" y="2437638"/>
            <a:ext cx="750888"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ɡuī</a:t>
            </a:r>
            <a:endParaRPr lang="en-US" altLang="zh-CN" sz="2800" dirty="0"/>
          </a:p>
        </p:txBody>
      </p:sp>
      <p:sp>
        <p:nvSpPr>
          <p:cNvPr id="8" name="QB_6_AN.6_1#9e0452689.bracket?pid=66ab320df&amp;color=0,0,0&amp;vpa=3&amp;vtp=1&amp;bbb=1"/>
          <p:cNvSpPr/>
          <p:nvPr/>
        </p:nvSpPr>
        <p:spPr>
          <a:xfrm>
            <a:off x="2720054" y="2437638"/>
            <a:ext cx="712788"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niè</a:t>
            </a:r>
            <a:endParaRPr lang="en-US" altLang="zh-CN" sz="2800" dirty="0"/>
          </a:p>
        </p:txBody>
      </p:sp>
      <p:sp>
        <p:nvSpPr>
          <p:cNvPr id="10" name="QB_6_AN.8_1#9e0452689.bracket?pid=66ab320df&amp;color=0,0,0&amp;vpa=4&amp;vtp=1&amp;bbb=1"/>
          <p:cNvSpPr/>
          <p:nvPr/>
        </p:nvSpPr>
        <p:spPr>
          <a:xfrm>
            <a:off x="2515267" y="3085338"/>
            <a:ext cx="812800"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chù</a:t>
            </a:r>
            <a:endParaRPr lang="en-US" altLang="zh-CN" sz="2800" dirty="0"/>
          </a:p>
        </p:txBody>
      </p:sp>
      <p:sp>
        <p:nvSpPr>
          <p:cNvPr id="12" name="QB_6_AN.10_1#9e0452689.bracket?pid=66ab320df&amp;color=0,0,0&amp;vpa=5&amp;vtp=1&amp;bbb=1"/>
          <p:cNvSpPr/>
          <p:nvPr/>
        </p:nvSpPr>
        <p:spPr>
          <a:xfrm>
            <a:off x="1765967" y="3733038"/>
            <a:ext cx="712788"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chì</a:t>
            </a:r>
            <a:endParaRPr lang="en-US" altLang="zh-CN" sz="2800" dirty="0"/>
          </a:p>
        </p:txBody>
      </p:sp>
      <p:sp>
        <p:nvSpPr>
          <p:cNvPr id="14" name="QB_6_AN.12_1#9e0452689.bracket?pid=66ab320df&amp;color=0,0,0&amp;vpa=6&amp;vtp=1&amp;bbb=1"/>
          <p:cNvSpPr/>
          <p:nvPr/>
        </p:nvSpPr>
        <p:spPr>
          <a:xfrm>
            <a:off x="1753267" y="4380738"/>
            <a:ext cx="750888"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ɡuǐ</a:t>
            </a:r>
            <a:endParaRPr lang="en-US" altLang="zh-CN" sz="2800" dirty="0"/>
          </a:p>
        </p:txBody>
      </p:sp>
      <p:sp>
        <p:nvSpPr>
          <p:cNvPr id="16" name="QB_6_AN.14_1#9e0452689.bracket?pid=66ab320df&amp;color=0,0,0&amp;vpa=7&amp;vtp=1&amp;bbb=1"/>
          <p:cNvSpPr/>
          <p:nvPr/>
        </p:nvSpPr>
        <p:spPr>
          <a:xfrm>
            <a:off x="1753267" y="5007483"/>
            <a:ext cx="555625" cy="558292"/>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bì</a:t>
            </a:r>
            <a:endParaRPr lang="en-US" altLang="zh-CN" sz="2800" dirty="0"/>
          </a:p>
        </p:txBody>
      </p:sp>
      <p:sp>
        <p:nvSpPr>
          <p:cNvPr id="17" name="QB_6_BD.2_1#9e0452689?pid=66ab320df&amp;color=0,0,0&amp;vtp=1&amp;bbb=1&amp;zzd= 1"/>
          <p:cNvSpPr/>
          <p:nvPr/>
        </p:nvSpPr>
        <p:spPr>
          <a:xfrm>
            <a:off x="1482630" y="24427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B_6_BD.2_1#9e0452689?pid=66ab320df&amp;color=0,0,0&amp;vtp=1&amp;bbb=1&amp;zzd= 2"/>
          <p:cNvSpPr/>
          <p:nvPr/>
        </p:nvSpPr>
        <p:spPr>
          <a:xfrm>
            <a:off x="1127030" y="30904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B_6_BD.2_1#9e0452689?pid=66ab320df&amp;color=0,0,0&amp;vtp=1&amp;bbb=1&amp;zzd= 2"/>
          <p:cNvSpPr/>
          <p:nvPr/>
        </p:nvSpPr>
        <p:spPr>
          <a:xfrm>
            <a:off x="1482630" y="30904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B_6_BD.2_1#9e0452689?pid=66ab320df&amp;color=0,0,0&amp;vtp=1&amp;bbb=1&amp;zzd= 3"/>
          <p:cNvSpPr/>
          <p:nvPr/>
        </p:nvSpPr>
        <p:spPr>
          <a:xfrm>
            <a:off x="2193830" y="37381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QB_6_BD.2_1#9e0452689?pid=66ab320df&amp;color=0,0,0&amp;vtp=1&amp;bbb=1&amp;zzd= 4"/>
          <p:cNvSpPr/>
          <p:nvPr/>
        </p:nvSpPr>
        <p:spPr>
          <a:xfrm>
            <a:off x="1482630" y="43858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QB_6_BD.2_1#9e0452689?pid=66ab320df&amp;color=0,0,0&amp;vtp=1&amp;bbb=1&amp;zzd= 5"/>
          <p:cNvSpPr/>
          <p:nvPr/>
        </p:nvSpPr>
        <p:spPr>
          <a:xfrm>
            <a:off x="1127030" y="50335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QB_6_BD.2_1#9e0452689?pid=66ab320df&amp;color=0,0,0&amp;vtp=1&amp;bbb=1&amp;zzd= 6"/>
          <p:cNvSpPr/>
          <p:nvPr/>
        </p:nvSpPr>
        <p:spPr>
          <a:xfrm>
            <a:off x="1482630" y="55998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wipe(left)">
                                      <p:cBhvr>
                                        <p:cTn id="39" dur="500"/>
                                        <p:tgtEl>
                                          <p:spTgt spid="12">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wipe(left)">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wipe(left)">
                                      <p:cBhvr>
                                        <p:cTn id="47" dur="500"/>
                                        <p:tgtEl>
                                          <p:spTgt spid="14">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wipe(left)">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6">
                                            <p:bg/>
                                          </p:spTgt>
                                        </p:tgtEl>
                                        <p:attrNameLst>
                                          <p:attrName>style.visibility</p:attrName>
                                        </p:attrNameLst>
                                      </p:cBhvr>
                                      <p:to>
                                        <p:strVal val="visible"/>
                                      </p:to>
                                    </p:set>
                                    <p:animEffect transition="in" filter="wipe(left)">
                                      <p:cBhvr>
                                        <p:cTn id="55" dur="500"/>
                                        <p:tgtEl>
                                          <p:spTgt spid="16">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Effect transition="in" filter="wipe(left)">
                                      <p:cBhvr>
                                        <p:cTn id="58"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8" grpId="0" animBg="1" build="p"/>
      <p:bldP spid="10" grpId="0" animBg="1" build="p"/>
      <p:bldP spid="12" grpId="0" animBg="1" build="p"/>
      <p:bldP spid="14" grpId="0" animBg="1" build="p"/>
      <p:bldP spid="1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11923</Words>
  <Application>WPS 演示</Application>
  <PresentationFormat>宽屏</PresentationFormat>
  <Paragraphs>640</Paragraphs>
  <Slides>54</Slides>
  <Notes>39</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54</vt:i4>
      </vt:variant>
    </vt:vector>
  </HeadingPairs>
  <TitlesOfParts>
    <vt:vector size="69" baseType="lpstr">
      <vt:lpstr>Arial</vt:lpstr>
      <vt:lpstr>宋体</vt:lpstr>
      <vt:lpstr>Wingdings</vt:lpstr>
      <vt:lpstr>Times New Roman</vt:lpstr>
      <vt:lpstr>微软雅黑</vt:lpstr>
      <vt:lpstr>Times New Roman</vt:lpstr>
      <vt:lpstr>方正粗等线简体</vt:lpstr>
      <vt:lpstr>宋体</vt:lpstr>
      <vt:lpstr>Cambria Math</vt:lpstr>
      <vt:lpstr>Calibri</vt:lpstr>
      <vt:lpstr>等线</vt:lpstr>
      <vt:lpstr>楷体</vt:lpstr>
      <vt:lpstr>Arial Unicode MS</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曲一线</cp:lastModifiedBy>
  <cp:revision>5</cp:revision>
  <dcterms:created xsi:type="dcterms:W3CDTF">2025-07-25T02:43:00Z</dcterms:created>
  <dcterms:modified xsi:type="dcterms:W3CDTF">2025-09-04T05:10:47Z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4FF31E7EC95C4856B2C6B06F7E76C5AD_12</vt:lpwstr>
  </property>
  <property fmtid="{D5CDD505-2E9C-101B-9397-08002B2CF9AE}" pid="3" name="KSOProductBuildVer">
    <vt:lpwstr>2052-12.1.0.22529</vt:lpwstr>
  </property>
</Properties>
</file>